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72" r:id="rId7"/>
    <p:sldId id="264" r:id="rId8"/>
    <p:sldId id="263" r:id="rId9"/>
    <p:sldId id="273" r:id="rId10"/>
    <p:sldId id="274" r:id="rId11"/>
    <p:sldId id="275" r:id="rId12"/>
    <p:sldId id="276" r:id="rId13"/>
    <p:sldId id="287" r:id="rId14"/>
    <p:sldId id="288" r:id="rId15"/>
    <p:sldId id="277" r:id="rId16"/>
    <p:sldId id="278" r:id="rId17"/>
    <p:sldId id="279" r:id="rId18"/>
    <p:sldId id="280" r:id="rId19"/>
    <p:sldId id="281" r:id="rId20"/>
    <p:sldId id="286" r:id="rId21"/>
    <p:sldId id="289" r:id="rId22"/>
    <p:sldId id="290" r:id="rId23"/>
    <p:sldId id="262" r:id="rId24"/>
    <p:sldId id="261" r:id="rId25"/>
    <p:sldId id="265" r:id="rId26"/>
    <p:sldId id="266" r:id="rId27"/>
    <p:sldId id="267" r:id="rId28"/>
    <p:sldId id="271" r:id="rId29"/>
    <p:sldId id="282" r:id="rId30"/>
    <p:sldId id="284" r:id="rId31"/>
    <p:sldId id="283" r:id="rId32"/>
    <p:sldId id="285" r:id="rId33"/>
    <p:sldId id="268" r:id="rId34"/>
    <p:sldId id="270" r:id="rId35"/>
    <p:sldId id="269" r:id="rId36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74" d="100"/>
          <a:sy n="74" d="100"/>
        </p:scale>
        <p:origin x="-360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18FBB06-588C-47F5-93EA-A08719D452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56DF7132-7649-4514-8321-57347EC22E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F9364244-82AF-48DC-8AD7-2148A6DE7A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9C4563B3-325D-4F9D-88F9-7113AAE65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6FE53A8F-A73E-4730-BDE9-419F31D3C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34120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0A23E4F-228F-4F57-BD0E-7536B18CC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86200CDF-5FCF-41F1-8DA1-66C407FFA3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95612091-2747-46F1-9194-E1BFBAD60C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28F72DA1-743E-4CDA-AD01-B4AC71A97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418C3016-3E7E-4424-AD5B-1F9536BDB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31665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xmlns="" id="{3D328727-6F58-4B4B-9362-55647B6C55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xmlns="" id="{61073B1F-0FF6-40CF-8C20-35EB034B7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09DA57A6-AFD1-476E-ADB3-8396AD435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FBBA887-4AC2-497A-8B36-7590853F0C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5F006758-18C5-4283-9A58-9BF8FC95A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288544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28E79D2-CC38-448B-BDE9-5C6FCB459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C52C5A5-44B6-4E08-A71A-D331FF7E69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10A423C1-9B92-4A91-BBC4-3DF811F869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410ADFB2-909F-4CCF-AC92-1C0896492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08713AA2-5A04-4E63-BE62-CF7DFC64E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836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C6F385B-F96A-4EA5-9853-0446A342B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B6BBF91B-3828-4279-BBA8-ED7EA2D820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E03AE7F3-3E2E-49C3-9887-DA159A1A5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118AAEE7-CB0F-4493-A44E-2CDFC737F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A145478B-3F42-4F1B-8F1C-B0E4A7FD3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168192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4D907F8-F7F3-429D-9F97-5FC96BE2F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D931061-B4F3-4F4A-8A10-D925F471403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8BD4A007-36F4-4A59-AA03-ADE5DC66B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5DF48461-B849-4E06-9E47-0A2565906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22D5C614-8788-480A-9C8B-33139100E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E8407875-FCF1-4AF8-BA04-4B00BD87D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498573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B4A4466-94EE-416D-9551-A16E18903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FEEFE02F-458E-4BA6-9F1C-B23D356F4A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xmlns="" id="{47EE3DD2-9FC5-4F1D-AC53-19DA9DBC0B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xmlns="" id="{8D4E943A-8010-419B-A266-D89840E4C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xmlns="" id="{03DCA217-BF3F-4F94-979D-21859E3139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xmlns="" id="{AD340850-9C7B-475B-B2B5-A3D37F9FB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xmlns="" id="{D83625AA-0FD9-4FD4-A3B9-B4DF53516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xmlns="" id="{276D0E4D-55BB-496D-AEF0-7C8108D10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62146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2236F8A6-8B1B-43FC-B46D-C25A39EB0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xmlns="" id="{BFFFFEA7-4958-4A09-AD16-E6CD2A392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xmlns="" id="{35340123-170D-499F-A8AD-940C98E8C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xmlns="" id="{CE2F9863-6E5F-4686-BF11-1BB758A88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9163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xmlns="" id="{8A1191E1-90EB-48B6-9B4B-87D3C39DC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xmlns="" id="{3BA3FDB5-57C3-4455-998D-E3CDEF4AA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xmlns="" id="{D7F474E6-6B46-49FE-B192-12B97B68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76651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F8A2D3F-80F5-4033-AD86-A68736ECAC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9AF21E72-4F09-47BF-A0DF-B46926253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AA61A93D-F4DA-49A7-8B06-DBEBC93B1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A094C25F-42F8-40C7-8920-9AF644CB4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5463E2FA-EDFF-4642-83F4-E3FB2060A8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055C346B-2482-46D8-8124-247201CB8F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89530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BD6D266-9FBA-4AC1-92B0-7BC2BF871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xmlns="" id="{3C95B034-EF04-4CC9-B96B-B9896C12F2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xmlns="" id="{2F2FE505-43B7-4126-A8BE-A34DE8885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xmlns="" id="{DAF87922-C760-4D4D-94AF-7D5DF06F56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xmlns="" id="{FBCBCF14-B0D2-4DDE-8D95-7FA1C77AC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xmlns="" id="{96233D2E-301F-41E1-B7CA-7113E61B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64148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xmlns="" id="{B22EEA77-3433-44F2-93BB-655A6A210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xmlns="" id="{E68068E6-5383-450E-B0B6-380651FC7A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xmlns="" id="{411C0BE2-8464-4CF2-B774-9F68D74DD6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70251B-FE69-4267-A756-0D1BC6EA9A82}" type="datetimeFigureOut">
              <a:rPr lang="pl-PL" smtClean="0"/>
              <a:t>2019-12-19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xmlns="" id="{D134F44D-06E2-4C5F-ADF1-C21013EC1F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xmlns="" id="{C1EF2BA1-78FD-4DF0-A991-EA22B29345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847F7B-DACB-4BDF-A3D4-7D50B05E9BBC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25833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żywność, rysunek&#10;&#10;Opis wygenerowany automatycznie">
            <a:extLst>
              <a:ext uri="{FF2B5EF4-FFF2-40B4-BE49-F238E27FC236}">
                <a16:creationId xmlns:a16="http://schemas.microsoft.com/office/drawing/2014/main" xmlns="" id="{84DA39C8-DDE0-4AB9-A091-88F507769A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184693" y="-357670"/>
            <a:ext cx="14561385" cy="7366862"/>
          </a:xfrm>
          <a:prstGeom prst="rect">
            <a:avLst/>
          </a:prstGeom>
        </p:spPr>
      </p:pic>
      <p:sp>
        <p:nvSpPr>
          <p:cNvPr id="52" name="Freeform 5">
            <a:extLst>
              <a:ext uri="{FF2B5EF4-FFF2-40B4-BE49-F238E27FC236}">
                <a16:creationId xmlns:a16="http://schemas.microsoft.com/office/drawing/2014/main" xmlns="" id="{87CC2527-562A-4F69-B487-4371E5B243E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AF1C8A22-3B62-48DA-A466-EA3FED115BD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43380" y="3170856"/>
            <a:ext cx="3852041" cy="1834056"/>
          </a:xfrm>
        </p:spPr>
        <p:txBody>
          <a:bodyPr>
            <a:normAutofit/>
          </a:bodyPr>
          <a:lstStyle/>
          <a:p>
            <a:r>
              <a:rPr lang="pl-PL" sz="4000" b="1"/>
              <a:t>Hiszpania z Erasmusem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xmlns="" id="{7EE2EF28-BADD-4AD5-8A66-BD1B32B20B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pl-PL" sz="2000"/>
              <a:t>17 listopada - 7 grudnia 2019</a:t>
            </a:r>
            <a:endParaRPr lang="pl-PL" sz="2000" dirty="0"/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BCDAEC91-5BCE-4B55-9CC0-43EF94CB734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42548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B213C10-C82F-D94D-B142-911AC4B05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3392386-60EE-0246-9560-B7BE53E456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006" y="464345"/>
            <a:ext cx="9139337" cy="6119594"/>
          </a:xfrm>
        </p:spPr>
      </p:pic>
    </p:spTree>
    <p:extLst>
      <p:ext uri="{BB962C8B-B14F-4D97-AF65-F5344CB8AC3E}">
        <p14:creationId xmlns:p14="http://schemas.microsoft.com/office/powerpoint/2010/main" val="1758626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87C8ABF-CFCD-0A4E-B78A-9411B2DB9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>
                <a:latin typeface="Baskerville Old Face" panose="02020602080505020303" pitchFamily="18" charset="0"/>
              </a:rPr>
              <a:t>Loginser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5E3FDA5-873F-3845-B053-28DB5CD07C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5388" y="2230437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>
                <a:latin typeface="Baskerville Old Face" panose="02020602080505020303" pitchFamily="18" charset="0"/>
              </a:rPr>
              <a:t>Główne zadania :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planowanie wysyłek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kompletowanie towaru 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znakowanie towaru etykietami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rozmieszczenie towaru na magazynie </a:t>
            </a:r>
          </a:p>
          <a:p>
            <a:endParaRPr lang="pl-PL" sz="3600">
              <a:latin typeface="Baskerville Old Face" panose="02020602080505020303" pitchFamily="18" charset="0"/>
            </a:endParaRPr>
          </a:p>
          <a:p>
            <a:endParaRPr lang="pl-PL" sz="3600">
              <a:latin typeface="Baskerville Old Face" panose="02020602080505020303" pitchFamily="18" charset="0"/>
            </a:endParaRPr>
          </a:p>
          <a:p>
            <a:endParaRPr lang="pl-PL" sz="3600">
              <a:latin typeface="Baskerville Old Face" panose="02020602080505020303" pitchFamily="18" charset="0"/>
            </a:endParaRPr>
          </a:p>
          <a:p>
            <a:pPr marL="0" indent="0">
              <a:buNone/>
            </a:pPr>
            <a:endParaRPr lang="pl-PL" sz="360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098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1799DFE2-16CF-C348-B3E8-B749A35A1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A0C927A9-F6EF-4D41-89DE-6626DD3421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029" y="460375"/>
            <a:ext cx="3455267" cy="6142699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C98BD3AC-A501-2440-8ECC-DB54A714F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702" y="365125"/>
            <a:ext cx="3455269" cy="6142700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3B3E3055-6F72-174B-B637-C9E4A79573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019" y="365125"/>
            <a:ext cx="3508846" cy="623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999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E4B4FB83-5BE8-9B44-8848-346397D33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>
                <a:latin typeface="Baskerville Old Face" panose="02020602080505020303" pitchFamily="18" charset="0"/>
              </a:rPr>
              <a:t>Taller de Cuadros S.L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9CFDEFC-79DE-8C49-927A-784F97FFC9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54250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3600">
                <a:latin typeface="Baskerville Old Face" panose="02020602080505020303" pitchFamily="18" charset="0"/>
              </a:rPr>
              <a:t>Główne zadania :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przymocowane rzep do towaru 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rozmieszczenie towaru na magazynie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rozpakowanie i zapakowanie kartonów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znakowanie towaru etykietami i kodami</a:t>
            </a:r>
            <a:r>
              <a:rPr lang="pl-PL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282746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6C48BD-94BB-C345-9C77-6E6E7C0AE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0EA43C91-E5AE-A044-B589-CABBA93F50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9625" y="315119"/>
            <a:ext cx="4488657" cy="5984876"/>
          </a:xfrm>
          <a:prstGeom prst="rect">
            <a:avLst/>
          </a:prstGeom>
        </p:spPr>
      </p:pic>
      <p:pic>
        <p:nvPicPr>
          <p:cNvPr id="10" name="Obraz 10">
            <a:extLst>
              <a:ext uri="{FF2B5EF4-FFF2-40B4-BE49-F238E27FC236}">
                <a16:creationId xmlns:a16="http://schemas.microsoft.com/office/drawing/2014/main" xmlns="" id="{DC2113B0-A3D3-D84C-815F-80403F5065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26" y="708339"/>
            <a:ext cx="6568017" cy="5183668"/>
          </a:xfrm>
        </p:spPr>
      </p:pic>
    </p:spTree>
    <p:extLst>
      <p:ext uri="{BB962C8B-B14F-4D97-AF65-F5344CB8AC3E}">
        <p14:creationId xmlns:p14="http://schemas.microsoft.com/office/powerpoint/2010/main" val="41878447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D8B9ABA-CE25-8B45-A97A-FC166594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>
                <a:latin typeface="Baskerville Old Face" panose="02020602080505020303" pitchFamily="18" charset="0"/>
              </a:rPr>
              <a:t>Sarosa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44AE105-80B5-F54C-9E62-D283BC3653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sz="3600">
                <a:latin typeface="Baskerville Old Face" panose="02020602080505020303" pitchFamily="18" charset="0"/>
              </a:rPr>
              <a:t>Główne zadania :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zabezpieczania ładunków do transportu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rozmieszczenie towaru na magazynie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znakowanie towaru 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kompletowanie towaru</a:t>
            </a:r>
            <a:r>
              <a:rPr lang="pl-PL"/>
              <a:t> </a:t>
            </a:r>
          </a:p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386794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2C845C2-C019-494E-8236-D7930F11C5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A583909A-4AB3-6C44-972F-03759A9C0D5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618" y="197114"/>
            <a:ext cx="3130193" cy="6433848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35900078-E1DA-E64F-B3F5-A5AFCF53FA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520" y="212076"/>
            <a:ext cx="3216924" cy="6433848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16668BE5-C9A6-404B-B066-F2FB7F775E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8488" y="197114"/>
            <a:ext cx="3224406" cy="644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32117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4D9BBE1-2376-E74F-BDC1-D55A356AE5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1FB6949-96F7-F041-A9E8-91283AD331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341" y="365125"/>
            <a:ext cx="9220864" cy="6387307"/>
          </a:xfrm>
        </p:spPr>
      </p:pic>
    </p:spTree>
    <p:extLst>
      <p:ext uri="{BB962C8B-B14F-4D97-AF65-F5344CB8AC3E}">
        <p14:creationId xmlns:p14="http://schemas.microsoft.com/office/powerpoint/2010/main" val="29365365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C4E59C-76C7-6E4D-B906-EBF1E6933D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981" y="153192"/>
            <a:ext cx="10515600" cy="1325563"/>
          </a:xfrm>
        </p:spPr>
        <p:txBody>
          <a:bodyPr/>
          <a:lstStyle/>
          <a:p>
            <a:pPr algn="ctr"/>
            <a:r>
              <a:rPr lang="pl-PL" sz="4800">
                <a:latin typeface="Baskerville Old Face" panose="02020602080505020303" pitchFamily="18" charset="0"/>
              </a:rPr>
              <a:t>Nasze najlepsze zdjęcia</a:t>
            </a:r>
            <a:r>
              <a:rPr lang="pl-PL"/>
              <a:t> </a:t>
            </a:r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33C02359-6374-E84F-B741-AEEFEF11FC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49" y="1690687"/>
            <a:ext cx="4842669" cy="4842669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A79FC68F-3325-9941-A563-CE21826983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761" y="1690686"/>
            <a:ext cx="4842669" cy="4842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7512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0549017-7C99-AF4A-9739-178EE6E11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E4BE352-3869-444C-B565-91F6F5D70B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7" y="1690688"/>
            <a:ext cx="4852459" cy="3786187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11911B67-4CA9-514C-BE5B-B120D6D2758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409" y="1690688"/>
            <a:ext cx="6730999" cy="3786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023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1">
            <a:extLst>
              <a:ext uri="{FF2B5EF4-FFF2-40B4-BE49-F238E27FC236}">
                <a16:creationId xmlns:a16="http://schemas.microsoft.com/office/drawing/2014/main" xmlns="" id="{231BF440-39FA-4087-84CC-2EEC0BBDAF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Obraz 6" descr="Obraz zawierający osoba, kobieta, wewnątrz, stojące&#10;&#10;Opis wygenerowany automatycznie">
            <a:extLst>
              <a:ext uri="{FF2B5EF4-FFF2-40B4-BE49-F238E27FC236}">
                <a16:creationId xmlns:a16="http://schemas.microsoft.com/office/drawing/2014/main" xmlns="" id="{03F18B8B-A157-4FA0-AD83-A6201EF73B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09" r="-2" b="12042"/>
          <a:stretch/>
        </p:blipFill>
        <p:spPr>
          <a:xfrm>
            <a:off x="4883025" y="10"/>
            <a:ext cx="7308975" cy="3364982"/>
          </a:xfrm>
          <a:custGeom>
            <a:avLst/>
            <a:gdLst>
              <a:gd name="connsiteX0" fmla="*/ 0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1210305 w 7308975"/>
              <a:gd name="connsiteY3" fmla="*/ 3364992 h 3364992"/>
              <a:gd name="connsiteX4" fmla="*/ 1192705 w 7308975"/>
              <a:gd name="connsiteY4" fmla="*/ 2943200 h 3364992"/>
              <a:gd name="connsiteX5" fmla="*/ 62981 w 7308975"/>
              <a:gd name="connsiteY5" fmla="*/ 69271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0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1210305" y="3364992"/>
                </a:lnTo>
                <a:lnTo>
                  <a:pt x="1192705" y="2943200"/>
                </a:lnTo>
                <a:cubicBezTo>
                  <a:pt x="1098874" y="1825108"/>
                  <a:pt x="684692" y="821621"/>
                  <a:pt x="62981" y="69271"/>
                </a:cubicBezTo>
                <a:close/>
              </a:path>
            </a:pathLst>
          </a:custGeom>
        </p:spPr>
      </p:pic>
      <p:pic>
        <p:nvPicPr>
          <p:cNvPr id="5" name="Obraz 4" descr="Obraz zawierający zewnętrzne, trawa, droga, ulica&#10;&#10;Opis wygenerowany automatycznie">
            <a:extLst>
              <a:ext uri="{FF2B5EF4-FFF2-40B4-BE49-F238E27FC236}">
                <a16:creationId xmlns:a16="http://schemas.microsoft.com/office/drawing/2014/main" xmlns="" id="{B90FAE21-2904-45D3-9E50-54CBC061E9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8151"/>
          <a:stretch/>
        </p:blipFill>
        <p:spPr>
          <a:xfrm>
            <a:off x="4883025" y="3493008"/>
            <a:ext cx="7308975" cy="3364992"/>
          </a:xfrm>
          <a:custGeom>
            <a:avLst/>
            <a:gdLst>
              <a:gd name="connsiteX0" fmla="*/ 1210305 w 7308975"/>
              <a:gd name="connsiteY0" fmla="*/ 0 h 3364992"/>
              <a:gd name="connsiteX1" fmla="*/ 7308975 w 7308975"/>
              <a:gd name="connsiteY1" fmla="*/ 0 h 3364992"/>
              <a:gd name="connsiteX2" fmla="*/ 7308975 w 7308975"/>
              <a:gd name="connsiteY2" fmla="*/ 3364992 h 3364992"/>
              <a:gd name="connsiteX3" fmla="*/ 0 w 7308975"/>
              <a:gd name="connsiteY3" fmla="*/ 3364992 h 3364992"/>
              <a:gd name="connsiteX4" fmla="*/ 62981 w 7308975"/>
              <a:gd name="connsiteY4" fmla="*/ 3295722 h 3364992"/>
              <a:gd name="connsiteX5" fmla="*/ 1192705 w 7308975"/>
              <a:gd name="connsiteY5" fmla="*/ 421793 h 3364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08975" h="3364992">
                <a:moveTo>
                  <a:pt x="1210305" y="0"/>
                </a:moveTo>
                <a:lnTo>
                  <a:pt x="7308975" y="0"/>
                </a:lnTo>
                <a:lnTo>
                  <a:pt x="7308975" y="3364992"/>
                </a:lnTo>
                <a:lnTo>
                  <a:pt x="0" y="3364992"/>
                </a:lnTo>
                <a:lnTo>
                  <a:pt x="62981" y="3295722"/>
                </a:lnTo>
                <a:cubicBezTo>
                  <a:pt x="684692" y="2543371"/>
                  <a:pt x="1098874" y="1539884"/>
                  <a:pt x="1192705" y="421793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xmlns="" id="{F04E4CBA-303B-48BD-8451-C2701CB0EEB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4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4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4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4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xmlns="" id="{F6CA58B3-AFCC-4A40-9882-50D5080879B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" y="0"/>
            <a:ext cx="6087332" cy="6858000"/>
          </a:xfrm>
          <a:custGeom>
            <a:avLst/>
            <a:gdLst>
              <a:gd name="connsiteX0" fmla="*/ 0 w 6087332"/>
              <a:gd name="connsiteY0" fmla="*/ 0 h 6858000"/>
              <a:gd name="connsiteX1" fmla="*/ 4874355 w 6087332"/>
              <a:gd name="connsiteY1" fmla="*/ 0 h 6858000"/>
              <a:gd name="connsiteX2" fmla="*/ 4937337 w 6087332"/>
              <a:gd name="connsiteY2" fmla="*/ 69271 h 6858000"/>
              <a:gd name="connsiteX3" fmla="*/ 6087332 w 6087332"/>
              <a:gd name="connsiteY3" fmla="*/ 3429000 h 6858000"/>
              <a:gd name="connsiteX4" fmla="*/ 4937337 w 6087332"/>
              <a:gd name="connsiteY4" fmla="*/ 6788730 h 6858000"/>
              <a:gd name="connsiteX5" fmla="*/ 4874355 w 6087332"/>
              <a:gd name="connsiteY5" fmla="*/ 6858000 h 6858000"/>
              <a:gd name="connsiteX6" fmla="*/ 0 w 608733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7332" h="6858000">
                <a:moveTo>
                  <a:pt x="0" y="0"/>
                </a:moveTo>
                <a:lnTo>
                  <a:pt x="4874355" y="0"/>
                </a:lnTo>
                <a:lnTo>
                  <a:pt x="4937337" y="69271"/>
                </a:lnTo>
                <a:cubicBezTo>
                  <a:pt x="5647863" y="929100"/>
                  <a:pt x="6087332" y="2116944"/>
                  <a:pt x="6087332" y="3429000"/>
                </a:cubicBezTo>
                <a:cubicBezTo>
                  <a:pt x="6087332" y="4741056"/>
                  <a:pt x="5647863" y="5928900"/>
                  <a:pt x="4937337" y="6788730"/>
                </a:cubicBezTo>
                <a:lnTo>
                  <a:pt x="4874355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CCF155-65DC-4E36-8611-589A3BD4E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77" y="857303"/>
            <a:ext cx="5639277" cy="1243584"/>
          </a:xfrm>
        </p:spPr>
        <p:txBody>
          <a:bodyPr>
            <a:noAutofit/>
          </a:bodyPr>
          <a:lstStyle/>
          <a:p>
            <a:r>
              <a:rPr lang="pl-PL" sz="4800" dirty="0">
                <a:latin typeface="Baskerville Old Face" panose="02020602080505020303" pitchFamily="18" charset="0"/>
              </a:rPr>
              <a:t>A zaczęło się tak …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5C56826-D4E5-42ED-8529-079651CB30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152144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xmlns="" id="{82095FCE-EF05-4443-B97A-85DEE3A5CA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A00AE6B-AA30-4CF8-BA6F-339B780AD76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49544" y="2194560"/>
            <a:ext cx="4892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E1D8C8E-0C76-4B56-97A9-7E0D12D023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544" y="2812977"/>
            <a:ext cx="4832803" cy="366435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dirty="0">
                <a:latin typeface="Baskerville Old Face" panose="02020602080505020303" pitchFamily="18" charset="0"/>
              </a:rPr>
              <a:t>Nasza przygoda zaczęła się na lotnisku </a:t>
            </a:r>
            <a:r>
              <a:rPr lang="pl-PL" dirty="0" smtClean="0">
                <a:latin typeface="Baskerville Old Face" panose="02020602080505020303" pitchFamily="18" charset="0"/>
              </a:rPr>
              <a:t>w, z </a:t>
            </a:r>
            <a:r>
              <a:rPr lang="pl-PL" dirty="0">
                <a:latin typeface="Baskerville Old Face" panose="02020602080505020303" pitchFamily="18" charset="0"/>
              </a:rPr>
              <a:t>którego dostaliśmy się do </a:t>
            </a:r>
            <a:r>
              <a:rPr lang="pl-PL" dirty="0" smtClean="0">
                <a:latin typeface="Baskerville Old Face" panose="02020602080505020303" pitchFamily="18" charset="0"/>
              </a:rPr>
              <a:t>Amsterdamu, </a:t>
            </a:r>
            <a:r>
              <a:rPr lang="pl-PL" dirty="0">
                <a:latin typeface="Baskerville Old Face" panose="02020602080505020303" pitchFamily="18" charset="0"/>
              </a:rPr>
              <a:t>gdzie mieliśmy przesiadkę. Potem naszym celem stała się </a:t>
            </a:r>
            <a:r>
              <a:rPr lang="pl-PL" dirty="0" smtClean="0">
                <a:latin typeface="Baskerville Old Face" panose="02020602080505020303" pitchFamily="18" charset="0"/>
              </a:rPr>
              <a:t>Valencia, </a:t>
            </a:r>
            <a:r>
              <a:rPr lang="pl-PL" dirty="0">
                <a:latin typeface="Baskerville Old Face" panose="02020602080505020303" pitchFamily="18" charset="0"/>
              </a:rPr>
              <a:t>która jest oddalona od stolicy o 355 km.</a:t>
            </a:r>
          </a:p>
        </p:txBody>
      </p:sp>
    </p:spTree>
    <p:extLst>
      <p:ext uri="{BB962C8B-B14F-4D97-AF65-F5344CB8AC3E}">
        <p14:creationId xmlns:p14="http://schemas.microsoft.com/office/powerpoint/2010/main" val="20396940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76508B8-5C2E-8242-ACAA-D0D960D92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365125"/>
            <a:ext cx="5867400" cy="1325563"/>
          </a:xfrm>
        </p:spPr>
        <p:txBody>
          <a:bodyPr/>
          <a:lstStyle/>
          <a:p>
            <a:r>
              <a:rPr lang="pl-PL" dirty="0" smtClean="0"/>
              <a:t>Czas wolny</a:t>
            </a:r>
            <a:endParaRPr lang="pl-PL" dirty="0"/>
          </a:p>
        </p:txBody>
      </p:sp>
      <p:pic>
        <p:nvPicPr>
          <p:cNvPr id="10" name="Obraz 10">
            <a:extLst>
              <a:ext uri="{FF2B5EF4-FFF2-40B4-BE49-F238E27FC236}">
                <a16:creationId xmlns:a16="http://schemas.microsoft.com/office/drawing/2014/main" xmlns="" id="{DF8DB889-160B-8348-A436-0965492B87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09" y="377024"/>
            <a:ext cx="4583185" cy="6115851"/>
          </a:xfrm>
        </p:spPr>
      </p:pic>
      <p:pic>
        <p:nvPicPr>
          <p:cNvPr id="12" name="Obraz 12">
            <a:extLst>
              <a:ext uri="{FF2B5EF4-FFF2-40B4-BE49-F238E27FC236}">
                <a16:creationId xmlns:a16="http://schemas.microsoft.com/office/drawing/2014/main" xmlns="" id="{2D48370E-5438-4940-8E75-161502BECF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8594" y="1422135"/>
            <a:ext cx="6528595" cy="4352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5450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7E56C7F-0B25-B148-999F-8D8B56E57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C46898AD-6041-9443-A0CC-0D6C098565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06" y="1301750"/>
            <a:ext cx="6570898" cy="3925094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B025DBA0-9C3F-E74A-A0DE-80D2EF3D55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9041" y="1027906"/>
            <a:ext cx="4470135" cy="4470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909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9DE386E-E4CF-B64F-807A-4A470D584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7ED5E42A-CB4E-E94A-997C-A87BE734ED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60" y="365125"/>
            <a:ext cx="9311879" cy="6207919"/>
          </a:xfrm>
        </p:spPr>
      </p:pic>
    </p:spTree>
    <p:extLst>
      <p:ext uri="{BB962C8B-B14F-4D97-AF65-F5344CB8AC3E}">
        <p14:creationId xmlns:p14="http://schemas.microsoft.com/office/powerpoint/2010/main" val="2545539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xmlns="" id="{C7B352FC-1F44-4AB9-A2BD-FBF231C6B1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zawartości 4" descr="Obraz zawierający budynek, zewnętrzne, woda, łódź&#10;&#10;Opis wygenerowany automatycznie">
            <a:extLst>
              <a:ext uri="{FF2B5EF4-FFF2-40B4-BE49-F238E27FC236}">
                <a16:creationId xmlns:a16="http://schemas.microsoft.com/office/drawing/2014/main" xmlns="" id="{6BBF55AD-3651-425F-80D9-3E76A8BB4F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0"/>
          <a:stretch/>
        </p:blipFill>
        <p:spPr>
          <a:xfrm>
            <a:off x="-1541019" y="-178593"/>
            <a:ext cx="12192001" cy="6858000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0ADDB668-2CA4-4D2B-9C34-3487CA330B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1553" y="4716089"/>
            <a:ext cx="6288261" cy="1573149"/>
          </a:xfrm>
          <a:prstGeom prst="rect">
            <a:avLst/>
          </a:prstGeom>
          <a:solidFill>
            <a:schemeClr val="bg1">
              <a:alpha val="95000"/>
            </a:schemeClr>
          </a:solidFill>
          <a:ln w="12700">
            <a:solidFill>
              <a:srgbClr val="EFEFEF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9AB1465-8480-4595-9A23-FF6CD32EA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417" y="4909983"/>
            <a:ext cx="6866953" cy="118535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600" dirty="0" err="1"/>
              <a:t>Znaleźliśmy</a:t>
            </a:r>
            <a:r>
              <a:rPr lang="en-US" sz="2600" dirty="0"/>
              <a:t> </a:t>
            </a:r>
            <a:r>
              <a:rPr lang="en-US" sz="2600" dirty="0" err="1"/>
              <a:t>jednak</a:t>
            </a:r>
            <a:r>
              <a:rPr lang="en-US" sz="2600" dirty="0"/>
              <a:t> </a:t>
            </a:r>
            <a:r>
              <a:rPr lang="en-US" sz="2600" dirty="0" err="1"/>
              <a:t>czas</a:t>
            </a:r>
            <a:r>
              <a:rPr lang="en-US" sz="2600" dirty="0"/>
              <a:t> </a:t>
            </a:r>
            <a:r>
              <a:rPr lang="en-US" sz="2600" dirty="0" err="1"/>
              <a:t>na</a:t>
            </a:r>
            <a:r>
              <a:rPr lang="en-US" sz="2600" dirty="0"/>
              <a:t> </a:t>
            </a:r>
            <a:r>
              <a:rPr lang="en-US" sz="2600" dirty="0" err="1"/>
              <a:t>zwiedzanie</a:t>
            </a:r>
            <a:r>
              <a:rPr lang="en-US" sz="2600" dirty="0"/>
              <a:t> </a:t>
            </a:r>
            <a:r>
              <a:rPr lang="en-US" sz="2600" dirty="0" err="1"/>
              <a:t>Valencii</a:t>
            </a:r>
            <a:endParaRPr lang="en-US" sz="2600" dirty="0"/>
          </a:p>
        </p:txBody>
      </p:sp>
      <p:sp>
        <p:nvSpPr>
          <p:cNvPr id="53" name="Rectangle 26">
            <a:extLst>
              <a:ext uri="{FF2B5EF4-FFF2-40B4-BE49-F238E27FC236}">
                <a16:creationId xmlns:a16="http://schemas.microsoft.com/office/drawing/2014/main" xmlns="" id="{2568BC19-F052-4108-93E1-6A3D1DEC07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4784" y="5175711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4" name="Rectangle 28">
            <a:extLst>
              <a:ext uri="{FF2B5EF4-FFF2-40B4-BE49-F238E27FC236}">
                <a16:creationId xmlns:a16="http://schemas.microsoft.com/office/drawing/2014/main" xmlns="" id="{D5FD337D-4D6B-4C8B-B6F5-121097E0988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728936" y="5498088"/>
            <a:ext cx="1021458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824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B082622D-AAF3-4897-8629-FC918530DD8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A7457DD9-5A45-400A-AB4B-4B4EDECA25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A17CDAD-A9CC-4DE8-95FE-600422920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641850"/>
            <a:ext cx="3611880" cy="1535865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Baskerville Old Face" panose="02020602080505020303" pitchFamily="18" charset="0"/>
              </a:rPr>
              <a:t>Miasto Sztuki i Nauki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441CF7D6-A660-431A-B0BB-140A0D5556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70A85B-3810-4F95-97B0-CBF4CCDB381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8113" y="140521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5F5BFAEC-37C5-4CDB-8402-D1581A278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0640" y="641850"/>
            <a:ext cx="6053160" cy="153586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000" dirty="0">
                <a:latin typeface="Baskerville Old Face" panose="02020602080505020303" pitchFamily="18" charset="0"/>
              </a:rPr>
              <a:t>To jedna z największych atrakcji turystycznych miasta. Kompleks futurystycznej architektury składający się z wielu budynków. Mieści się tam oceanarium z potężnym akwarium oraz delfinarium. Co można zobaczyć na zdjęciach.</a:t>
            </a:r>
          </a:p>
        </p:txBody>
      </p:sp>
      <p:pic>
        <p:nvPicPr>
          <p:cNvPr id="5" name="Obraz 4" descr="Obraz zawierający zewnętrzne, woda, budynek, śnieg&#10;&#10;Opis wygenerowany automatycznie">
            <a:extLst>
              <a:ext uri="{FF2B5EF4-FFF2-40B4-BE49-F238E27FC236}">
                <a16:creationId xmlns:a16="http://schemas.microsoft.com/office/drawing/2014/main" xmlns="" id="{56DE5AAC-D670-4E74-96DF-B3C223185E6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78" r="1" b="14671"/>
          <a:stretch/>
        </p:blipFill>
        <p:spPr>
          <a:xfrm>
            <a:off x="180625" y="2879813"/>
            <a:ext cx="11830749" cy="369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678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90A4A809-9B25-41FA-8EB3-556148B07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 descr="Obraz zawierający zewnętrzne, osoba, osoby, budynek&#10;&#10;Opis wygenerowany automatycznie">
            <a:extLst>
              <a:ext uri="{FF2B5EF4-FFF2-40B4-BE49-F238E27FC236}">
                <a16:creationId xmlns:a16="http://schemas.microsoft.com/office/drawing/2014/main" xmlns="" id="{AC8E090D-B54A-4F36-8E0C-4470A10A1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3645"/>
          </a:xfrm>
        </p:spPr>
      </p:pic>
    </p:spTree>
    <p:extLst>
      <p:ext uri="{BB962C8B-B14F-4D97-AF65-F5344CB8AC3E}">
        <p14:creationId xmlns:p14="http://schemas.microsoft.com/office/powerpoint/2010/main" val="3487542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BFAF02B3-9EA0-4DD3-ABEF-E186313D0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Symbol zastępczy zawartości 8" descr="Obraz zawierający zewnętrzne, woda, budynek, ssak&#10;&#10;Opis wygenerowany automatycznie">
            <a:extLst>
              <a:ext uri="{FF2B5EF4-FFF2-40B4-BE49-F238E27FC236}">
                <a16:creationId xmlns:a16="http://schemas.microsoft.com/office/drawing/2014/main" xmlns="" id="{B212F05A-BC53-4BBB-8E67-14923C4151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70000"/>
            <a:ext cx="12192000" cy="8128000"/>
          </a:xfrm>
        </p:spPr>
      </p:pic>
    </p:spTree>
    <p:extLst>
      <p:ext uri="{BB962C8B-B14F-4D97-AF65-F5344CB8AC3E}">
        <p14:creationId xmlns:p14="http://schemas.microsoft.com/office/powerpoint/2010/main" val="5568811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xmlns="" id="{6D731904-7733-45B0-902C-289497204C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xmlns="" id="{504E6397-35D7-4AEC-9DA9-B7F6B12B88A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54416" y="4218905"/>
            <a:ext cx="11167447" cy="2089317"/>
          </a:xfrm>
          <a:prstGeom prst="rect">
            <a:avLst/>
          </a:prstGeom>
          <a:ln w="12700">
            <a:solidFill>
              <a:srgbClr val="EFEFEF"/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8501C4E1-2727-484D-B8CF-A82BF0466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560" y="4440602"/>
            <a:ext cx="3538728" cy="1645920"/>
          </a:xfrm>
        </p:spPr>
        <p:txBody>
          <a:bodyPr>
            <a:normAutofit/>
          </a:bodyPr>
          <a:lstStyle/>
          <a:p>
            <a:r>
              <a:rPr lang="pl-PL" sz="3200" dirty="0">
                <a:latin typeface="Baskerville Old Face" panose="02020602080505020303" pitchFamily="18" charset="0"/>
              </a:rPr>
              <a:t>Muzeum Las </a:t>
            </a:r>
            <a:r>
              <a:rPr lang="pl-PL" sz="3200" dirty="0" err="1">
                <a:latin typeface="Baskerville Old Face" panose="02020602080505020303" pitchFamily="18" charset="0"/>
              </a:rPr>
              <a:t>Fallas</a:t>
            </a:r>
            <a:endParaRPr lang="pl-PL" sz="3200" dirty="0">
              <a:latin typeface="Baskerville Old Face" panose="02020602080505020303" pitchFamily="18" charset="0"/>
            </a:endParaRPr>
          </a:p>
        </p:txBody>
      </p:sp>
      <p:pic>
        <p:nvPicPr>
          <p:cNvPr id="5" name="Obraz 4" descr="Obraz zawierający zewnętrzne, budynek, ulica, chodnik&#10;&#10;Opis wygenerowany automatycznie">
            <a:extLst>
              <a:ext uri="{FF2B5EF4-FFF2-40B4-BE49-F238E27FC236}">
                <a16:creationId xmlns:a16="http://schemas.microsoft.com/office/drawing/2014/main" xmlns="" id="{48D710D8-A98A-488D-9663-4BDF56BEB68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24" r="2" b="2"/>
          <a:stretch/>
        </p:blipFill>
        <p:spPr>
          <a:xfrm>
            <a:off x="4" y="10"/>
            <a:ext cx="4884383" cy="3995918"/>
          </a:xfrm>
          <a:prstGeom prst="rect">
            <a:avLst/>
          </a:prstGeom>
        </p:spPr>
      </p:pic>
      <p:pic>
        <p:nvPicPr>
          <p:cNvPr id="7" name="Obraz 6" descr="Obraz zawierający wewnątrz, budynek, pomieszczenie, zdjęcie&#10;&#10;Opis wygenerowany automatycznie">
            <a:extLst>
              <a:ext uri="{FF2B5EF4-FFF2-40B4-BE49-F238E27FC236}">
                <a16:creationId xmlns:a16="http://schemas.microsoft.com/office/drawing/2014/main" xmlns="" id="{88CAD67C-5D80-4D9D-81E7-36CD38B9362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" r="1" b="1"/>
          <a:stretch/>
        </p:blipFill>
        <p:spPr>
          <a:xfrm>
            <a:off x="5074879" y="10"/>
            <a:ext cx="7117118" cy="3995918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62C5A04F-2AEB-4631-8314-A8B812E1EC8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490408" y="491151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B2B1C70-BF3F-41BD-871B-63D8F911F77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4248113" y="5258990"/>
            <a:ext cx="1463040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73CA691-B282-4DA0-8C8F-F6BD23D7D4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9240" y="4440602"/>
            <a:ext cx="6007608" cy="164592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dirty="0"/>
              <a:t>To muzeum w całości poświęcone jest najbardziej niezwykłemu festiwalowi. Las </a:t>
            </a:r>
            <a:r>
              <a:rPr lang="pl-PL" dirty="0" err="1"/>
              <a:t>Fallas</a:t>
            </a:r>
            <a:r>
              <a:rPr lang="pl-PL" dirty="0"/>
              <a:t> to jedna z najdziwniejszych i najbardziej spektakularnych fiest Hiszpanii. 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xmlns="" id="{5914D261-D8C4-4749-B50D-F90961C52292}"/>
              </a:ext>
            </a:extLst>
          </p:cNvPr>
          <p:cNvSpPr txBox="1"/>
          <p:nvPr/>
        </p:nvSpPr>
        <p:spPr>
          <a:xfrm>
            <a:off x="5181600" y="2514600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115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60DA7972-51BD-4C9A-84EA-1656B6615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81891"/>
            <a:ext cx="3363242" cy="374072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Torres de Serranos</a:t>
            </a:r>
          </a:p>
        </p:txBody>
      </p:sp>
      <p:pic>
        <p:nvPicPr>
          <p:cNvPr id="5" name="Symbol zastępczy zawartości 4" descr="Obraz zawierający zewnętrzne, budynek, droga, osoby&#10;&#10;Opis wygenerowany automatycznie">
            <a:extLst>
              <a:ext uri="{FF2B5EF4-FFF2-40B4-BE49-F238E27FC236}">
                <a16:creationId xmlns:a16="http://schemas.microsoft.com/office/drawing/2014/main" xmlns="" id="{FD7F891A-0A5B-42EA-BF5B-A4DDA99628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458" y="963637"/>
            <a:ext cx="7958760" cy="531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381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EDEF073-5575-C947-AE3E-2D72A3224C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>
                <a:latin typeface="Baskerville Old Face" panose="02020602080505020303" pitchFamily="18" charset="0"/>
              </a:rPr>
              <a:t>Narodowe Muzeum Ceramiki 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D39BF18-1B9C-0348-B49A-EEE4FB9FF0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4919" y="181371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b="0" i="0">
                <a:solidFill>
                  <a:srgbClr val="555555"/>
                </a:solidFill>
                <a:effectLst/>
                <a:latin typeface="Nunito"/>
              </a:rPr>
              <a:t>Muzeum mieści się w pięknym </a:t>
            </a:r>
            <a:r>
              <a:rPr lang="pl-PL" b="1" i="0">
                <a:solidFill>
                  <a:srgbClr val="555555"/>
                </a:solidFill>
                <a:effectLst/>
                <a:latin typeface="Nunito"/>
              </a:rPr>
              <a:t>pałacu Marques de Dos Aquas pochodzącym z XVIII wieku</a:t>
            </a:r>
            <a:r>
              <a:rPr lang="pl-PL" b="0" i="0">
                <a:solidFill>
                  <a:srgbClr val="555555"/>
                </a:solidFill>
                <a:effectLst/>
                <a:latin typeface="Nunito"/>
              </a:rPr>
              <a:t>. Dzięki temu miłośnicy zabytkowej architektury mogą podziwiać ściany ozdobione sztukaterią i obrazami. Oryginalne dzieła sztuki, które pokazują elegancki, wyrafinowany, pieczołowicie pielęgnowany styl dawnej arystokracji w Walencji. Pałac jest uznawany za architektoniczny klejnot miasta będący przykładem stylu rokoko. Nurtu w sztuce, który stał się niezwykle popularny w Europie pod koniec baroku.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94644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Obraz zawierający zewnętrzne, roślina, dłoń, drzewo&#10;&#10;Opis wygenerowany automatycznie">
            <a:extLst>
              <a:ext uri="{FF2B5EF4-FFF2-40B4-BE49-F238E27FC236}">
                <a16:creationId xmlns:a16="http://schemas.microsoft.com/office/drawing/2014/main" xmlns="" id="{3DBB6157-7D3A-403C-B39E-0E655BDA2E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49" b="2081"/>
          <a:stretch/>
        </p:blipFill>
        <p:spPr>
          <a:xfrm>
            <a:off x="-1" y="10"/>
            <a:ext cx="1219200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xmlns="" id="{3CD9DF72-87A3-404E-A828-84CBF11A830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grayWhite">
          <a:xfrm flipH="1">
            <a:off x="0" y="998175"/>
            <a:ext cx="6017172" cy="5859825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5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4DBEC729-9976-4ABE-A4BA-E952D931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9446" y="2086246"/>
            <a:ext cx="4204137" cy="1342754"/>
          </a:xfrm>
        </p:spPr>
        <p:txBody>
          <a:bodyPr>
            <a:normAutofit/>
          </a:bodyPr>
          <a:lstStyle/>
          <a:p>
            <a:pPr algn="ctr"/>
            <a:r>
              <a:rPr lang="pl-PL" sz="3600" dirty="0">
                <a:latin typeface="Baskerville Old Face" panose="02020602080505020303" pitchFamily="18" charset="0"/>
              </a:rPr>
              <a:t>Spotkanie w Valencii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20E3A342-4D61-4E3F-AF90-1AB42AEB96C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CxnSpPr>
        <p:spPr>
          <a:xfrm>
            <a:off x="2287051" y="3337139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F2520569-A6AD-4977-AF42-F795EF6673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003" y="3534054"/>
            <a:ext cx="4593021" cy="261983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pl-PL" sz="2400" dirty="0">
                <a:latin typeface="Baskerville Old Face" panose="02020602080505020303" pitchFamily="18" charset="0"/>
              </a:rPr>
              <a:t>Po raz pierwszy nasza cała grupa spotkała się z hiszpańskim opiekunem, odbyło się to 18 listopada na placu przed hotelem. Podczas tego spotkania omówiliśmy szczegóły praktyk, regulamin wyjazdu oraz zasady panujące w Hiszpanii.</a:t>
            </a:r>
          </a:p>
        </p:txBody>
      </p:sp>
    </p:spTree>
    <p:extLst>
      <p:ext uri="{BB962C8B-B14F-4D97-AF65-F5344CB8AC3E}">
        <p14:creationId xmlns:p14="http://schemas.microsoft.com/office/powerpoint/2010/main" val="33412891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DC1CAA5-7E0D-2743-98CC-8B751089E8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ECA90D6-AE47-9F4A-B32E-9D1044EC6FC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766" y="365124"/>
            <a:ext cx="4439234" cy="5921375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F347D68C-3901-7548-8182-222C1F475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985" y="365125"/>
            <a:ext cx="3328485" cy="592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6836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92E1C2C-2BC1-E045-A5B6-7648CA885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81844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pl-PL" sz="4800" b="0" i="0">
                <a:solidFill>
                  <a:srgbClr val="394147"/>
                </a:solidFill>
                <a:effectLst/>
                <a:latin typeface="Baskerville Old Face" panose="02020602080505020303" pitchFamily="18" charset="0"/>
              </a:rPr>
              <a:t>Casa de las Rocas: Muzeum Bożego Ciała</a:t>
            </a:r>
            <a:br>
              <a:rPr lang="pl-PL" sz="4800" b="0" i="0">
                <a:solidFill>
                  <a:srgbClr val="394147"/>
                </a:solidFill>
                <a:effectLst/>
                <a:latin typeface="Baskerville Old Face" panose="02020602080505020303" pitchFamily="18" charset="0"/>
              </a:rPr>
            </a:br>
            <a:endParaRPr lang="pl-PL" sz="4800">
              <a:latin typeface="Baskerville Old Face" panose="02020602080505020303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466CBDCB-8E8E-704C-9AC9-D60539ECE2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b="0" i="0">
                <a:solidFill>
                  <a:srgbClr val="555555"/>
                </a:solidFill>
                <a:effectLst/>
                <a:latin typeface="Nunito"/>
              </a:rPr>
              <a:t>Muzeum jest w całości poświęcone obchodom święta </a:t>
            </a:r>
            <a:r>
              <a:rPr lang="pl-PL" b="1" i="0">
                <a:solidFill>
                  <a:srgbClr val="555555"/>
                </a:solidFill>
                <a:effectLst/>
                <a:latin typeface="Nunito"/>
              </a:rPr>
              <a:t>Bożego Ciała (Corpus Christi)</a:t>
            </a:r>
            <a:r>
              <a:rPr lang="pl-PL" b="0" i="0">
                <a:solidFill>
                  <a:srgbClr val="555555"/>
                </a:solidFill>
                <a:effectLst/>
                <a:latin typeface="Nunito"/>
              </a:rPr>
              <a:t>, które w kulturze hiszpańskiej zajmuje bardzo ważne miejsce i jest głęboko zakorzenione w tradycji miasta. Pierwsze obrzędy miały miejsce w 1434 roku. W muzeum znajdziecie wiele elementów i przedmiotów wykorzystywanych podczas obchodów święta. W czerwcu w samym sercu miasta odbywają się procesje, w których uczestniczą przedstawiciele różnych bractw. Uczestnicy procesji niosą postumenty, na których znajdują się imponujące figury religijne.  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609281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578D9603-A558-6E49-AC8D-3952B17A5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E1E81782-DF2B-D647-9912-CBEB570A27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468" y="608516"/>
            <a:ext cx="10025063" cy="5640968"/>
          </a:xfrm>
        </p:spPr>
      </p:pic>
    </p:spTree>
    <p:extLst>
      <p:ext uri="{BB962C8B-B14F-4D97-AF65-F5344CB8AC3E}">
        <p14:creationId xmlns:p14="http://schemas.microsoft.com/office/powerpoint/2010/main" val="1337408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A4AC5506-6312-4701-8D3C-40187889A94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6152415-D109-45F2-A2D5-6214CB023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Mecz  Valencia - Villarreal</a:t>
            </a:r>
          </a:p>
        </p:txBody>
      </p:sp>
      <p:pic>
        <p:nvPicPr>
          <p:cNvPr id="12" name="Symbol zastępczy zawartości 11" descr="Obraz zawierający budynek, gra, kort, piłka&#10;&#10;Opis wygenerowany automatycznie">
            <a:extLst>
              <a:ext uri="{FF2B5EF4-FFF2-40B4-BE49-F238E27FC236}">
                <a16:creationId xmlns:a16="http://schemas.microsoft.com/office/drawing/2014/main" xmlns="" id="{8A37A5FA-612F-457D-AF41-5D6924FFD7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7275" y="1868488"/>
            <a:ext cx="5368925" cy="4006850"/>
          </a:xfrm>
        </p:spPr>
      </p:pic>
      <p:pic>
        <p:nvPicPr>
          <p:cNvPr id="15" name="Obraz 14" descr="Obraz zawierający droga, zewnętrzne, ulica, autobus&#10;&#10;Opis wygenerowany automatycznie">
            <a:extLst>
              <a:ext uri="{FF2B5EF4-FFF2-40B4-BE49-F238E27FC236}">
                <a16:creationId xmlns:a16="http://schemas.microsoft.com/office/drawing/2014/main" xmlns="" id="{D237CC54-ECC5-4E3A-ABF4-B5468049240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213" y="1868488"/>
            <a:ext cx="5370513" cy="4006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75917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CBC5F20-C93C-465F-990F-8E2908290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l-PL" dirty="0">
                <a:latin typeface="Baskerville Old Face" panose="02020602080505020303" pitchFamily="18" charset="0"/>
              </a:rPr>
              <a:t>Pożegnanie i ostatnie spotkanie </a:t>
            </a:r>
          </a:p>
        </p:txBody>
      </p:sp>
      <p:pic>
        <p:nvPicPr>
          <p:cNvPr id="5" name="Symbol zastępczy zawartości 4" descr="Obraz zawierający osoba, wewnątrz, sufit, stół&#10;&#10;Opis wygenerowany automatycznie">
            <a:extLst>
              <a:ext uri="{FF2B5EF4-FFF2-40B4-BE49-F238E27FC236}">
                <a16:creationId xmlns:a16="http://schemas.microsoft.com/office/drawing/2014/main" xmlns="" id="{0E76E9EF-4D05-4C4D-9C14-8764482831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105" y="1300469"/>
            <a:ext cx="8081789" cy="5387860"/>
          </a:xfrm>
        </p:spPr>
      </p:pic>
    </p:spTree>
    <p:extLst>
      <p:ext uri="{BB962C8B-B14F-4D97-AF65-F5344CB8AC3E}">
        <p14:creationId xmlns:p14="http://schemas.microsoft.com/office/powerpoint/2010/main" val="29493124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3BA5D225-A1D2-4A2D-BFC3-9D72E4041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4578638"/>
            <a:ext cx="3649703" cy="1714500"/>
          </a:xfrm>
        </p:spPr>
        <p:txBody>
          <a:bodyPr>
            <a:normAutofit/>
          </a:bodyPr>
          <a:lstStyle/>
          <a:p>
            <a:r>
              <a:rPr lang="pl-PL" sz="3600" dirty="0">
                <a:latin typeface="Baskerville Old Face" panose="02020602080505020303" pitchFamily="18" charset="0"/>
              </a:rPr>
              <a:t>Powrót do kraju …</a:t>
            </a:r>
          </a:p>
        </p:txBody>
      </p:sp>
      <p:pic>
        <p:nvPicPr>
          <p:cNvPr id="5" name="Obraz 4" descr="Obraz zawierający zewnętrzne, woda, samolot, widok&#10;&#10;Opis wygenerowany automatycznie">
            <a:extLst>
              <a:ext uri="{FF2B5EF4-FFF2-40B4-BE49-F238E27FC236}">
                <a16:creationId xmlns:a16="http://schemas.microsoft.com/office/drawing/2014/main" xmlns="" id="{B2222112-969F-40EE-8243-0CE1A4A8816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3" r="3" b="3"/>
          <a:stretch/>
        </p:blipFill>
        <p:spPr>
          <a:xfrm>
            <a:off x="704087" y="370320"/>
            <a:ext cx="3649704" cy="4051011"/>
          </a:xfrm>
          <a:prstGeom prst="rect">
            <a:avLst/>
          </a:prstGeom>
        </p:spPr>
      </p:pic>
      <p:pic>
        <p:nvPicPr>
          <p:cNvPr id="7" name="Obraz 6" descr="Obraz zawierający widok, lustro, bok, biały&#10;&#10;Opis wygenerowany automatycznie">
            <a:extLst>
              <a:ext uri="{FF2B5EF4-FFF2-40B4-BE49-F238E27FC236}">
                <a16:creationId xmlns:a16="http://schemas.microsoft.com/office/drawing/2014/main" xmlns="" id="{BC7538F8-2C9D-4666-B69B-B743F97985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5" r="27842"/>
          <a:stretch/>
        </p:blipFill>
        <p:spPr>
          <a:xfrm rot="5400000">
            <a:off x="6038220" y="-1028360"/>
            <a:ext cx="4051011" cy="6848371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77E44A6-951D-4978-9142-3F23C05706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9541" y="4578638"/>
            <a:ext cx="6848372" cy="1714500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Baskerville Old Face" panose="02020602080505020303" pitchFamily="18" charset="0"/>
              </a:rPr>
              <a:t>7 grudnia nadszedł czas powrotu do kraju i zakończenia cudownej przygody, która zostawiła w naszej pamięci wiele ciekawych wspomnień.</a:t>
            </a:r>
          </a:p>
        </p:txBody>
      </p:sp>
    </p:spTree>
    <p:extLst>
      <p:ext uri="{BB962C8B-B14F-4D97-AF65-F5344CB8AC3E}">
        <p14:creationId xmlns:p14="http://schemas.microsoft.com/office/powerpoint/2010/main" val="4563511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0B0E775-690B-447A-B9D8-23B882A141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dirty="0">
                <a:latin typeface="Baskerville Old Face" panose="02020602080505020303" pitchFamily="18" charset="0"/>
              </a:rPr>
              <a:t>Pierwszy dzień w pracy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DE574DC3-20EC-4F74-B76A-E89D23B541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2400" dirty="0">
                <a:latin typeface="Baskerville Old Face" panose="02020602080505020303" pitchFamily="18" charset="0"/>
              </a:rPr>
              <a:t>19 listopada miał miejsce nasz pierwszy dzień w pracy. Tego dnia zostaliśmy zapoznani z firmą oraz </a:t>
            </a:r>
            <a:r>
              <a:rPr lang="pl-PL" sz="2400">
                <a:latin typeface="Baskerville Old Face" panose="02020602080505020303" pitchFamily="18" charset="0"/>
              </a:rPr>
              <a:t>jej pracownikami. </a:t>
            </a:r>
            <a:endParaRPr lang="pl-PL" sz="2400" dirty="0">
              <a:latin typeface="Baskerville Old Face" panose="02020602080505020303" pitchFamily="18" charset="0"/>
            </a:endParaRPr>
          </a:p>
        </p:txBody>
      </p:sp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4D46F8DF-CBE0-9C43-9030-F68BD047AE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811" y="2292350"/>
            <a:ext cx="2396388" cy="4351338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5D92A103-57D0-5441-AC7B-35E496FAB0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8744" y="2292350"/>
            <a:ext cx="506544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477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C959AC2D-4538-4EC7-99AF-8CBD3973D0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5740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pl-PL" sz="4800" dirty="0" err="1">
                <a:latin typeface="Baskerville Old Face" panose="02020602080505020303" pitchFamily="18" charset="0"/>
              </a:rPr>
              <a:t>Transportes</a:t>
            </a:r>
            <a:r>
              <a:rPr lang="pl-PL" sz="4800" dirty="0">
                <a:latin typeface="Baskerville Old Face" panose="02020602080505020303" pitchFamily="18" charset="0"/>
              </a:rPr>
              <a:t> </a:t>
            </a:r>
            <a:r>
              <a:rPr lang="pl-PL" sz="4800" dirty="0" err="1">
                <a:latin typeface="Baskerville Old Face" panose="02020602080505020303" pitchFamily="18" charset="0"/>
              </a:rPr>
              <a:t>Disvaplant</a:t>
            </a:r>
            <a:endParaRPr lang="pl-PL" sz="4800" dirty="0">
              <a:latin typeface="Baskerville Old Face" panose="02020602080505020303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A776045E-844C-41F3-A821-A52F4E012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8731" y="158296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pl-PL" sz="3600"/>
              <a:t> Główne zadania </a:t>
            </a:r>
            <a:r>
              <a:rPr lang="pl-PL" sz="3600" dirty="0"/>
              <a:t>:</a:t>
            </a:r>
          </a:p>
          <a:p>
            <a:r>
              <a:rPr lang="pl-PL" sz="3600" dirty="0"/>
              <a:t>przygotowanie stelaży</a:t>
            </a:r>
          </a:p>
          <a:p>
            <a:r>
              <a:rPr lang="pl-PL" sz="3600" dirty="0"/>
              <a:t>rozmontowywanie stelaży </a:t>
            </a:r>
          </a:p>
          <a:p>
            <a:r>
              <a:rPr lang="pl-PL" sz="3600" dirty="0"/>
              <a:t>rozmieszczenie towaru na magazynie </a:t>
            </a:r>
          </a:p>
          <a:p>
            <a:r>
              <a:rPr lang="pl-PL" sz="3600" dirty="0"/>
              <a:t>wybieranie materiałów do poprawnej klasyfikacji</a:t>
            </a:r>
            <a:r>
              <a:rPr lang="pl-PL" dirty="0"/>
              <a:t> 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467451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F14DC6F8-BE8B-F14A-8030-6823D620D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000" dirty="0" smtClean="0"/>
              <a:t>Normalny dzień praktyki….</a:t>
            </a:r>
            <a:endParaRPr lang="pl-PL" sz="4000" dirty="0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E3A58655-F470-FF46-B540-126B6D29F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7750" y="1690688"/>
            <a:ext cx="5016499" cy="2821781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1294634F-876C-6B48-8A6D-05D75578058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3090" y="455325"/>
            <a:ext cx="3150644" cy="5601145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36230F4F-8379-4E44-965B-AA2A239CFE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6" y="455324"/>
            <a:ext cx="3127306" cy="5601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503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7407771B-80F4-4E62-AD69-212EAEAD0E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 dirty="0">
                <a:latin typeface="Baskerville Old Face" panose="02020602080505020303" pitchFamily="18" charset="0"/>
              </a:rPr>
              <a:t>Grupo </a:t>
            </a:r>
            <a:r>
              <a:rPr lang="pl-PL" sz="4800" dirty="0" err="1">
                <a:latin typeface="Baskerville Old Face" panose="02020602080505020303" pitchFamily="18" charset="0"/>
              </a:rPr>
              <a:t>Monllor</a:t>
            </a:r>
            <a:endParaRPr lang="pl-PL" sz="4800" dirty="0">
              <a:latin typeface="Baskerville Old Face" panose="02020602080505020303" pitchFamily="18" charset="0"/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22402337-DB93-4327-A4BD-885FDEB106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1782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/>
              <a:t>Główne zadania :</a:t>
            </a:r>
          </a:p>
          <a:p>
            <a:r>
              <a:rPr lang="pl-PL" sz="3600"/>
              <a:t>nauka jazdy wózkiem widłowym</a:t>
            </a:r>
          </a:p>
          <a:p>
            <a:r>
              <a:rPr lang="pl-PL" sz="3600"/>
              <a:t>formowanie paletowych jednostek ladunkowych
rozladowywanie i ładowanie towaru na środki transportu
zabezpieczania ładunków do transportu
znakowanie towaru etykietami</a:t>
            </a:r>
            <a:endParaRPr lang="pl-PL" sz="3600" dirty="0"/>
          </a:p>
        </p:txBody>
      </p:sp>
    </p:spTree>
    <p:extLst>
      <p:ext uri="{BB962C8B-B14F-4D97-AF65-F5344CB8AC3E}">
        <p14:creationId xmlns:p14="http://schemas.microsoft.com/office/powerpoint/2010/main" val="15577657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04C255FD-FB9F-441F-B1D7-B3F3235BE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4">
            <a:extLst>
              <a:ext uri="{FF2B5EF4-FFF2-40B4-BE49-F238E27FC236}">
                <a16:creationId xmlns:a16="http://schemas.microsoft.com/office/drawing/2014/main" xmlns="" id="{D9FB8ADA-86A2-E840-9FEF-79F4DF1B3E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490" y="772582"/>
            <a:ext cx="4091780" cy="5455708"/>
          </a:xfrm>
        </p:spPr>
      </p:pic>
      <p:pic>
        <p:nvPicPr>
          <p:cNvPr id="6" name="Obraz 6">
            <a:extLst>
              <a:ext uri="{FF2B5EF4-FFF2-40B4-BE49-F238E27FC236}">
                <a16:creationId xmlns:a16="http://schemas.microsoft.com/office/drawing/2014/main" xmlns="" id="{B9D48908-BEC2-F247-BB93-2B77C82348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405" y="297654"/>
            <a:ext cx="3161787" cy="6262688"/>
          </a:xfrm>
          <a:prstGeom prst="rect">
            <a:avLst/>
          </a:prstGeom>
        </p:spPr>
      </p:pic>
      <p:pic>
        <p:nvPicPr>
          <p:cNvPr id="8" name="Obraz 8">
            <a:extLst>
              <a:ext uri="{FF2B5EF4-FFF2-40B4-BE49-F238E27FC236}">
                <a16:creationId xmlns:a16="http://schemas.microsoft.com/office/drawing/2014/main" xmlns="" id="{E9D6C10D-009D-7343-9E1A-A4C6001D61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327" y="772582"/>
            <a:ext cx="3984625" cy="5312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1094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xmlns="" id="{DCC89084-DCA1-D344-98B2-5CB470C60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pl-PL" sz="4800">
                <a:latin typeface="Baskerville Old Face" panose="02020602080505020303" pitchFamily="18" charset="0"/>
              </a:rPr>
              <a:t>Mon</a:t>
            </a:r>
            <a:r>
              <a:rPr lang="pl-PL" sz="4800"/>
              <a:t> </a:t>
            </a:r>
            <a:r>
              <a:rPr lang="pl-PL" sz="4800">
                <a:latin typeface="Baskerville Old Face" panose="02020602080505020303" pitchFamily="18" charset="0"/>
              </a:rPr>
              <a:t>Orxata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79152E17-9679-0B4A-916B-383D7C8E5B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pl-PL" sz="3600">
                <a:latin typeface="Baskerville Old Face" panose="02020602080505020303" pitchFamily="18" charset="0"/>
              </a:rPr>
              <a:t>Główne zadania :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pakowanie i paletowanie naczyń do robienia orxaty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woreczkowanie czufy po 250/500 g 1kg i 5kg
etyketowanie słoików z koncentratem</a:t>
            </a:r>
          </a:p>
          <a:p>
            <a:r>
              <a:rPr lang="pl-PL" sz="3600">
                <a:latin typeface="Baskerville Old Face" panose="02020602080505020303" pitchFamily="18" charset="0"/>
              </a:rPr>
              <a:t>rozmieszczanie towaru na magazynie </a:t>
            </a:r>
          </a:p>
          <a:p>
            <a:endParaRPr lang="pl-PL" sz="3600">
              <a:latin typeface="Baskerville Old Face" panose="020206020805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376781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356</Words>
  <Application>Microsoft Office PowerPoint</Application>
  <PresentationFormat>Niestandardowy</PresentationFormat>
  <Paragraphs>60</Paragraphs>
  <Slides>35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36" baseType="lpstr">
      <vt:lpstr>Motyw pakietu Office</vt:lpstr>
      <vt:lpstr>Hiszpania z Erasmusem</vt:lpstr>
      <vt:lpstr>A zaczęło się tak …</vt:lpstr>
      <vt:lpstr>Spotkanie w Valencii</vt:lpstr>
      <vt:lpstr>Pierwszy dzień w pracy</vt:lpstr>
      <vt:lpstr>Transportes Disvaplant</vt:lpstr>
      <vt:lpstr>Normalny dzień praktyki….</vt:lpstr>
      <vt:lpstr>Grupo Monllor</vt:lpstr>
      <vt:lpstr>Prezentacja programu PowerPoint</vt:lpstr>
      <vt:lpstr>Mon Orxata</vt:lpstr>
      <vt:lpstr>Prezentacja programu PowerPoint</vt:lpstr>
      <vt:lpstr>Loginser</vt:lpstr>
      <vt:lpstr>Prezentacja programu PowerPoint</vt:lpstr>
      <vt:lpstr>Taller de Cuadros S.L</vt:lpstr>
      <vt:lpstr>Prezentacja programu PowerPoint</vt:lpstr>
      <vt:lpstr>Sarosa</vt:lpstr>
      <vt:lpstr>Prezentacja programu PowerPoint</vt:lpstr>
      <vt:lpstr>Prezentacja programu PowerPoint</vt:lpstr>
      <vt:lpstr>Nasze najlepsze zdjęcia </vt:lpstr>
      <vt:lpstr>Prezentacja programu PowerPoint</vt:lpstr>
      <vt:lpstr>Czas wolny</vt:lpstr>
      <vt:lpstr>Prezentacja programu PowerPoint</vt:lpstr>
      <vt:lpstr>Prezentacja programu PowerPoint</vt:lpstr>
      <vt:lpstr>Znaleźliśmy jednak czas na zwiedzanie Valencii</vt:lpstr>
      <vt:lpstr>Miasto Sztuki i Nauki</vt:lpstr>
      <vt:lpstr>Prezentacja programu PowerPoint</vt:lpstr>
      <vt:lpstr>Prezentacja programu PowerPoint</vt:lpstr>
      <vt:lpstr>Muzeum Las Fallas</vt:lpstr>
      <vt:lpstr>Torres de Serranos</vt:lpstr>
      <vt:lpstr>Narodowe Muzeum Ceramiki </vt:lpstr>
      <vt:lpstr>Prezentacja programu PowerPoint</vt:lpstr>
      <vt:lpstr>Casa de las Rocas: Muzeum Bożego Ciała </vt:lpstr>
      <vt:lpstr>Prezentacja programu PowerPoint</vt:lpstr>
      <vt:lpstr>Mecz  Valencia - Villarreal</vt:lpstr>
      <vt:lpstr>Pożegnanie i ostatnie spotkanie </vt:lpstr>
      <vt:lpstr>Powrót do kraju 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Hiszpania z Erasmusem</dc:title>
  <dc:creator>Smoliński Tomasz</dc:creator>
  <cp:lastModifiedBy>Technikum BZDZ</cp:lastModifiedBy>
  <cp:revision>8</cp:revision>
  <dcterms:created xsi:type="dcterms:W3CDTF">2019-12-12T17:40:17Z</dcterms:created>
  <dcterms:modified xsi:type="dcterms:W3CDTF">2019-12-19T13:52:35Z</dcterms:modified>
</cp:coreProperties>
</file>